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71" r:id="rId4"/>
    <p:sldId id="262" r:id="rId5"/>
    <p:sldId id="266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AF555E-D91C-4769-A551-C55E1BDF7CFD}" v="2" dt="2021-12-23T11:46:43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16"/>
  </p:normalViewPr>
  <p:slideViewPr>
    <p:cSldViewPr snapToGrid="0" snapToObjects="1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Lange" userId="21f4bb46eda0b781" providerId="LiveId" clId="{98AF555E-D91C-4769-A551-C55E1BDF7CFD}"/>
    <pc:docChg chg="custSel modSld">
      <pc:chgData name="Andreas Lange" userId="21f4bb46eda0b781" providerId="LiveId" clId="{98AF555E-D91C-4769-A551-C55E1BDF7CFD}" dt="2021-12-23T11:46:31.496" v="18" actId="3626"/>
      <pc:docMkLst>
        <pc:docMk/>
      </pc:docMkLst>
      <pc:sldChg chg="modSp mod">
        <pc:chgData name="Andreas Lange" userId="21f4bb46eda0b781" providerId="LiveId" clId="{98AF555E-D91C-4769-A551-C55E1BDF7CFD}" dt="2021-12-23T11:46:31.496" v="18" actId="3626"/>
        <pc:sldMkLst>
          <pc:docMk/>
          <pc:sldMk cId="0" sldId="266"/>
        </pc:sldMkLst>
        <pc:spChg chg="mod">
          <ac:chgData name="Andreas Lange" userId="21f4bb46eda0b781" providerId="LiveId" clId="{98AF555E-D91C-4769-A551-C55E1BDF7CFD}" dt="2021-12-23T11:46:31.496" v="18" actId="3626"/>
          <ac:spMkLst>
            <pc:docMk/>
            <pc:sldMk cId="0" sldId="266"/>
            <ac:spMk id="14" creationId="{27036539-06FF-FB43-A5E4-4E8F6F7781E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542E2-1A57-ED43-9AA9-05ED3FC64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9B946C-C844-3F40-836A-8824C0CD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99B2E6-82AB-2642-A5AA-A62F2EE2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526AC0-73A2-CF40-8085-8B4E6B04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9DA513-4202-8945-9802-DCBDEAB3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85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18FD7-DB2C-264E-B4D8-524FE8F8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E66B43-2FBE-284B-87FE-8DB5CD83A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94CD69-0B6D-9E42-8411-1D2C31771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C7277B-68FB-704F-BB68-9D96C1A6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AB6824-66AC-5D4B-9087-7991F6CE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5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80E07CC-9600-9D49-83B6-5DD497ACE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5D9E46C-E144-F64E-84B7-4FABB2FF1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4E0E37-5B30-6B4C-95B2-34422313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2FECB8-9E2B-4C42-840A-B2185AC69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D519B6-0CAE-7E41-9DA0-3C7D1582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35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53AF9-2118-0A40-8DF2-DAF10AE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63BDE3-CBDB-B94D-8340-EAFCA1461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21B26D-F494-BE48-9A20-2DB48DAFB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975BEF-7455-F244-BF02-2ADE7C87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24FA62-55C5-8A4C-A94A-045FE2FC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1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40C8D-57E8-DA48-B52D-098950D0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FAB372-37BC-EF40-970E-ED39B17C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91BC45-4889-4A4F-8AE8-28F94446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986DD9-CE7F-CF46-B2D0-DC15D561E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25E52C-437E-134A-9573-48EC535A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0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67781-CA33-5040-AEB4-BA410796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C5E8DD-3CB6-FF44-A64F-4860DD9CD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CCC4B3-4DEF-5F4F-865D-753AD3D0B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3E63D9-BFD2-D343-878B-E79B1F51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918CC5-47A9-8547-926E-60A70ACA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9BBFCE-9E1D-AA4D-855D-5491F062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53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F4B7D-9FAD-A848-AA0A-DEF6DA75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8DDA53-7DD4-664C-8427-B9AE56E4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125E95-C854-F34E-9B3B-03237AC14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EA11F7-1B07-9849-BA2C-48DE23EDF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B8EB5E-8688-F940-97A3-FEF968D4D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DEC3443-085B-4A4B-91A0-89FD513D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D04E059-DFE4-D840-8847-C41BDB43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16F5C2-FEB4-C447-9D00-A01D17E8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457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35698-D437-8244-B63C-A3C8B945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35A2AC-EF49-8344-B090-64C20C46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C772D3-EB41-DB44-B73A-AA484F775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D2BAF3-FD4D-AD49-8BCE-D3C0A560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1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BF0764-C443-F949-86CD-627C34DC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836C1E-BF80-4940-BC49-E93AE45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3CDD8E-1C7C-7C4B-8799-E6B7C6E6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54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F9221-E130-4D4F-BE4E-3BA0EC5B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5CBDCE-D7A5-5144-82E0-6E2C3D7F8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067DFC-9E79-454B-9AB4-C4ECF5EAA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F991BD-64EA-7147-B65A-BFB04C32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A3DAAB-6D6F-C74B-B23D-6700972D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53E2A9-A8B1-8743-B3F4-CB730BA8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54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5DBB7-B374-2446-884C-A3DA4220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BAA267E-244B-ED4F-931E-6938821BA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E689BA-6D7A-4D49-B24F-55EBBFD9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00BD25-5D33-914B-AD5E-D64191C8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2D78CF-0E49-4C42-A8B9-40856EDF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B5F39-969A-754E-BE3C-4F6FB37E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97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A5446D-FC23-DF4D-AB54-3EADAC9D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F5853F-00E2-6C4C-AEC6-FFBD04E59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320F01-98BF-FB43-943F-27F2C0C9E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3CB7-2064-A541-9087-A1A0C46F436D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EE8E50-6EEE-724A-BC46-71ABD535E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DE1B0-5B3A-9242-A4AB-7E3D29AA2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C7DD-6489-9142-91ED-EAC70A02DF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22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embed/Qr6Eln3PImA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DC12ABD-0FBB-1545-A1BA-0F89AFC58C49}"/>
              </a:ext>
            </a:extLst>
          </p:cNvPr>
          <p:cNvSpPr txBox="1">
            <a:spLocks/>
          </p:cNvSpPr>
          <p:nvPr/>
        </p:nvSpPr>
        <p:spPr bwMode="auto">
          <a:xfrm>
            <a:off x="1121326" y="4856857"/>
            <a:ext cx="9144000" cy="2001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1. 	Musik in der Sekundarstufe 1</a:t>
            </a:r>
          </a:p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2.	Musik in der Sekundarstufe 2</a:t>
            </a:r>
          </a:p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3.	Besonderheiten </a:t>
            </a:r>
          </a:p>
          <a:p>
            <a:pPr marL="152400" lvl="1" algn="l" fontAlgn="auto">
              <a:lnSpc>
                <a:spcPts val="3300"/>
              </a:lnSpc>
              <a:spcAft>
                <a:spcPts val="0"/>
              </a:spcAft>
              <a:defRPr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4.	Live-Einblicke“ in den Musikunterricht aus dem Dezember 2021</a:t>
            </a:r>
          </a:p>
        </p:txBody>
      </p:sp>
      <p:pic>
        <p:nvPicPr>
          <p:cNvPr id="8" name="Inhaltsplatzhalter 10">
            <a:extLst>
              <a:ext uri="{FF2B5EF4-FFF2-40B4-BE49-F238E27FC236}">
                <a16:creationId xmlns:a16="http://schemas.microsoft.com/office/drawing/2014/main" id="{F6C4C88A-FE9B-7442-B375-5D76099BF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384" y="2290503"/>
            <a:ext cx="4912784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nhaltsplatzhalter 12">
            <a:extLst>
              <a:ext uri="{FF2B5EF4-FFF2-40B4-BE49-F238E27FC236}">
                <a16:creationId xmlns:a16="http://schemas.microsoft.com/office/drawing/2014/main" id="{EDC03C77-69D0-184F-838F-9E7FFE24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3" y="1340875"/>
            <a:ext cx="4912784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546DA9-38B1-394E-9DC3-1577F97DD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858"/>
            <a:ext cx="9144000" cy="1647181"/>
          </a:xfrm>
          <a:solidFill>
            <a:schemeClr val="accent1"/>
          </a:solidFill>
        </p:spPr>
        <p:txBody>
          <a:bodyPr rtlCol="0">
            <a:normAutofit/>
          </a:bodyPr>
          <a:lstStyle/>
          <a:p>
            <a:pPr>
              <a:tabLst>
                <a:tab pos="628650" algn="l"/>
              </a:tabLst>
              <a:defRPr/>
            </a:pPr>
            <a: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Fach Musik</a:t>
            </a:r>
            <a:b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der Bertolt-Brecht-Oberschule</a:t>
            </a:r>
            <a:endParaRPr lang="de-DE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6C7EE-5974-C647-B114-5FAA9CBB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972422"/>
          </a:xfrm>
          <a:solidFill>
            <a:schemeClr val="accent1"/>
          </a:solidFill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Musik in der Sekundarstufe 1</a:t>
            </a: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81377191-12AC-1940-84A2-09C299388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572207"/>
              </p:ext>
            </p:extLst>
          </p:nvPr>
        </p:nvGraphicFramePr>
        <p:xfrm>
          <a:off x="838198" y="1961634"/>
          <a:ext cx="10515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224333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27036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Jahrgangsstufe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Stundenanzahl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08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Klasse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 im epochalen Wechsel mit Kunst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Klasse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Klasse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34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2000" dirty="0"/>
                        <a:t>Klasse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 im epochalen Wechsel mit Kunst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2798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F45B37A-2CB0-184F-A27B-3CF4DA495C78}"/>
              </a:ext>
            </a:extLst>
          </p:cNvPr>
          <p:cNvSpPr txBox="1"/>
          <p:nvPr/>
        </p:nvSpPr>
        <p:spPr>
          <a:xfrm>
            <a:off x="4000501" y="5043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4DB8A3-89DF-3840-A5AA-FD98C0E3297F}"/>
              </a:ext>
            </a:extLst>
          </p:cNvPr>
          <p:cNvSpPr txBox="1"/>
          <p:nvPr/>
        </p:nvSpPr>
        <p:spPr>
          <a:xfrm>
            <a:off x="838199" y="4311432"/>
            <a:ext cx="1051559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Musik als Wahlpflichtfach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C14635-F73B-DB4C-8EB9-BD74B59ED670}"/>
              </a:ext>
            </a:extLst>
          </p:cNvPr>
          <p:cNvSpPr txBox="1"/>
          <p:nvPr/>
        </p:nvSpPr>
        <p:spPr>
          <a:xfrm>
            <a:off x="838199" y="1615658"/>
            <a:ext cx="1051559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Musik als Pflichtfach </a:t>
            </a:r>
          </a:p>
        </p:txBody>
      </p:sp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3C9DAAAA-4685-7048-A53B-12847F783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209900"/>
              </p:ext>
            </p:extLst>
          </p:nvPr>
        </p:nvGraphicFramePr>
        <p:xfrm>
          <a:off x="838198" y="4680764"/>
          <a:ext cx="10515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224333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27036686"/>
                    </a:ext>
                  </a:extLst>
                </a:gridCol>
              </a:tblGrid>
              <a:tr h="343408">
                <a:tc>
                  <a:txBody>
                    <a:bodyPr/>
                    <a:lstStyle/>
                    <a:p>
                      <a:r>
                        <a:rPr lang="de-DE" sz="2000" dirty="0"/>
                        <a:t>Jahrgangsstufe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Stundenanzahl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08426"/>
                  </a:ext>
                </a:extLst>
              </a:tr>
              <a:tr h="343408">
                <a:tc>
                  <a:txBody>
                    <a:bodyPr/>
                    <a:lstStyle/>
                    <a:p>
                      <a:r>
                        <a:rPr lang="de-DE" sz="2000" dirty="0"/>
                        <a:t>Klasse 7/8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168"/>
                  </a:ext>
                </a:extLst>
              </a:tr>
              <a:tr h="343408">
                <a:tc>
                  <a:txBody>
                    <a:bodyPr/>
                    <a:lstStyle/>
                    <a:p>
                      <a:r>
                        <a:rPr lang="de-DE" sz="2000" dirty="0"/>
                        <a:t>Klasse 9/10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9689"/>
                  </a:ext>
                </a:extLst>
              </a:tr>
              <a:tr h="607568">
                <a:tc gridSpan="2">
                  <a:txBody>
                    <a:bodyPr/>
                    <a:lstStyle/>
                    <a:p>
                      <a:r>
                        <a:rPr lang="de-DE" sz="2000" b="1" dirty="0"/>
                        <a:t>Der Schwerpunkt liegt auf der Musikpraxis, die Gruppen sind kleiner als im Regelunterricht. </a:t>
                      </a:r>
                    </a:p>
                    <a:p>
                      <a:r>
                        <a:rPr lang="de-DE" sz="2000" b="1" dirty="0"/>
                        <a:t>Auftritte bei den Konzerten gehören zum Unterricht.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34671"/>
                  </a:ext>
                </a:extLst>
              </a:tr>
              <a:tr h="343408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27981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B5DBBB66-BC2B-C043-ACC1-E1DFEC4B767A}"/>
              </a:ext>
            </a:extLst>
          </p:cNvPr>
          <p:cNvSpPr txBox="1"/>
          <p:nvPr/>
        </p:nvSpPr>
        <p:spPr>
          <a:xfrm>
            <a:off x="11565467" y="2895600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 spd="slow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6C7EE-5974-C647-B114-5FAA9CBB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923330"/>
          </a:xfrm>
          <a:solidFill>
            <a:schemeClr val="accent1"/>
          </a:solidFill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Musik in der Sekundarstufe 2</a:t>
            </a:r>
            <a:b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81377191-12AC-1940-84A2-09C299388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510072"/>
              </p:ext>
            </p:extLst>
          </p:nvPr>
        </p:nvGraphicFramePr>
        <p:xfrm>
          <a:off x="838200" y="2387599"/>
          <a:ext cx="10515600" cy="2184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2243332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275792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27036686"/>
                    </a:ext>
                  </a:extLst>
                </a:gridCol>
              </a:tblGrid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Jahrgangsstufe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Kursniveau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Stundenanzahl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508426"/>
                  </a:ext>
                </a:extLst>
              </a:tr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Stufe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Basiskurs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168"/>
                  </a:ext>
                </a:extLst>
              </a:tr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Stufe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Profilkurs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419689"/>
                  </a:ext>
                </a:extLst>
              </a:tr>
              <a:tr h="431603">
                <a:tc>
                  <a:txBody>
                    <a:bodyPr/>
                    <a:lstStyle/>
                    <a:p>
                      <a:r>
                        <a:rPr lang="de-DE" dirty="0"/>
                        <a:t>Stufe 12 (Q1) und 13 (Q2)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Grundkurs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34671"/>
                  </a:ext>
                </a:extLst>
              </a:tr>
              <a:tr h="457990">
                <a:tc>
                  <a:txBody>
                    <a:bodyPr/>
                    <a:lstStyle/>
                    <a:p>
                      <a:r>
                        <a:rPr lang="de-DE" dirty="0"/>
                        <a:t>Stufe 12 (Q1) und 13 (Q2)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Leistungskurs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92798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F45B37A-2CB0-184F-A27B-3CF4DA495C78}"/>
              </a:ext>
            </a:extLst>
          </p:cNvPr>
          <p:cNvSpPr txBox="1"/>
          <p:nvPr/>
        </p:nvSpPr>
        <p:spPr>
          <a:xfrm>
            <a:off x="4000501" y="5043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DBBB14-E30C-1140-BB68-1AA5B8868D9F}"/>
              </a:ext>
            </a:extLst>
          </p:cNvPr>
          <p:cNvSpPr txBox="1"/>
          <p:nvPr/>
        </p:nvSpPr>
        <p:spPr>
          <a:xfrm>
            <a:off x="10955867" y="110066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348499"/>
      </p:ext>
    </p:extLst>
  </p:cSld>
  <p:clrMapOvr>
    <a:masterClrMapping/>
  </p:clrMapOvr>
  <p:transition spd="slow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312CF-532D-FE4B-BAA3-D4D554D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012295"/>
          </a:xfrm>
          <a:solidFill>
            <a:schemeClr val="accent1"/>
          </a:solidFill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Besonderheiten im Fach Musik an der BBO</a:t>
            </a:r>
          </a:p>
        </p:txBody>
      </p:sp>
      <p:pic>
        <p:nvPicPr>
          <p:cNvPr id="6" name="Inhaltsplatzhalter 8">
            <a:extLst>
              <a:ext uri="{FF2B5EF4-FFF2-40B4-BE49-F238E27FC236}">
                <a16:creationId xmlns:a16="http://schemas.microsoft.com/office/drawing/2014/main" id="{BB0D019C-C0B2-B243-AC87-D9357DF8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89200" y="3498000"/>
            <a:ext cx="384000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45AAF3-FD2B-DB4A-B620-284491A85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4" y="3960000"/>
            <a:ext cx="3864000" cy="289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71FED6A-9C21-7547-AFF9-12A3E26B53F9}"/>
              </a:ext>
            </a:extLst>
          </p:cNvPr>
          <p:cNvSpPr txBox="1">
            <a:spLocks/>
          </p:cNvSpPr>
          <p:nvPr/>
        </p:nvSpPr>
        <p:spPr>
          <a:xfrm>
            <a:off x="1524000" y="1964266"/>
            <a:ext cx="9144000" cy="242146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Profilklasse Musik mit Schwerpunkt Gesang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praxisnah ausgestattete Musikräume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Proberaum für Schüler*innen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regelmäßige Konzertveranstaltungen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vielfältiges AG-Angebot</a:t>
            </a:r>
          </a:p>
        </p:txBody>
      </p:sp>
    </p:spTree>
  </p:cSld>
  <p:clrMapOvr>
    <a:masterClrMapping/>
  </p:clrMapOvr>
  <p:transition spd="slow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47715838-4AE5-324D-8C48-FF9381E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0466"/>
            <a:ext cx="9144000" cy="1143000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Live-Einblicke in den praktischen Musikunterricht, Dezember 2021</a:t>
            </a:r>
          </a:p>
        </p:txBody>
      </p:sp>
      <p:pic>
        <p:nvPicPr>
          <p:cNvPr id="7" name="Inhaltsplatzhalter 6">
            <a:hlinkClick r:id="rId2"/>
            <a:extLst>
              <a:ext uri="{FF2B5EF4-FFF2-40B4-BE49-F238E27FC236}">
                <a16:creationId xmlns:a16="http://schemas.microsoft.com/office/drawing/2014/main" id="{9C134529-1BF5-894C-ADC9-D1CB118275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299882" y="1788229"/>
            <a:ext cx="4912784" cy="3684588"/>
          </a:xfr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7036539-06FF-FB43-A5E4-4E8F6F7781E3}"/>
              </a:ext>
            </a:extLst>
          </p:cNvPr>
          <p:cNvSpPr/>
          <p:nvPr/>
        </p:nvSpPr>
        <p:spPr>
          <a:xfrm>
            <a:off x="3734341" y="5877580"/>
            <a:ext cx="5252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800" b="1" dirty="0">
                <a:solidFill>
                  <a:schemeClr val="accent1"/>
                </a:solidFill>
                <a:hlinkClick r:id="rId2"/>
              </a:rPr>
              <a:t>weitere Informationen (Video) </a:t>
            </a:r>
            <a:endParaRPr lang="de-DE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10000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{4A736C8C-7332-7842-9B69-E3F051855BF2}tf10001061</Template>
  <TotalTime>0</TotalTime>
  <Words>187</Words>
  <Application>Microsoft Office PowerPoint</Application>
  <PresentationFormat>Breitbild</PresentationFormat>
  <Paragraphs>55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</vt:lpstr>
      <vt:lpstr>Das Fach Musik  an der Bertolt-Brecht-Oberschule</vt:lpstr>
      <vt:lpstr> Musik in der Sekundarstufe 1 </vt:lpstr>
      <vt:lpstr> Musik in der Sekundarstufe 2 </vt:lpstr>
      <vt:lpstr>Besonderheiten im Fach Musik an der BBO</vt:lpstr>
      <vt:lpstr>Live-Einblicke in den praktischen Musikunterricht, Dezember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Kirchesch</dc:creator>
  <cp:lastModifiedBy>Andreas Lange</cp:lastModifiedBy>
  <cp:revision>11</cp:revision>
  <dcterms:created xsi:type="dcterms:W3CDTF">2021-12-20T12:26:03Z</dcterms:created>
  <dcterms:modified xsi:type="dcterms:W3CDTF">2021-12-23T11:46:46Z</dcterms:modified>
</cp:coreProperties>
</file>